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4"/>
  </p:sldMasterIdLst>
  <p:notesMasterIdLst>
    <p:notesMasterId r:id="rId7"/>
  </p:notesMasterIdLst>
  <p:sldIdLst>
    <p:sldId id="256" r:id="rId5"/>
    <p:sldId id="257" r:id="rId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E9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2" d="100"/>
          <a:sy n="122" d="100"/>
        </p:scale>
        <p:origin x="78" y="32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b095f5fbdb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b095f5fbdb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b095f5fbdb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b095f5fbdb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F7E9DC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eip-cms-test.bwrwpleidlais.cymru/ar-gyfer-ymgeiswyr-ac-asiantiaid/cyflwyno-anerchiad-etholiadol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Platfform Gwybodaeth Etholiadau Cymru</a:t>
            </a:r>
            <a:endParaRPr dirty="0"/>
          </a:p>
        </p:txBody>
      </p:sp>
      <p:sp>
        <p:nvSpPr>
          <p:cNvPr id="55" name="Google Shape;55;p1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cy-GB" dirty="0">
                <a:solidFill>
                  <a:schemeClr val="dk1"/>
                </a:solidFill>
              </a:rPr>
              <a:t>Bwrwpleidlais.cymru</a:t>
            </a:r>
          </a:p>
          <a:p>
            <a:pPr lvl="0">
              <a:buClr>
                <a:schemeClr val="dk1"/>
              </a:buClr>
            </a:pPr>
            <a:r>
              <a:rPr lang="cy-GB" dirty="0">
                <a:solidFill>
                  <a:schemeClr val="dk1"/>
                </a:solidFill>
              </a:rPr>
              <a:t>Siop un stop i bleidleiswyr yng Nghymru weld gwybodaeth ddiduedd am yr etholiad</a:t>
            </a:r>
          </a:p>
          <a:p>
            <a:pPr lvl="0">
              <a:buClr>
                <a:schemeClr val="dk1"/>
              </a:buClr>
            </a:pPr>
            <a:r>
              <a:rPr lang="cy-GB" dirty="0">
                <a:solidFill>
                  <a:schemeClr val="dk1"/>
                </a:solidFill>
              </a:rPr>
              <a:t>Wedi'i redeg gan Fwrdd Rheoli Etholiadol Cymru</a:t>
            </a:r>
          </a:p>
          <a:p>
            <a:pPr lvl="0">
              <a:buClr>
                <a:schemeClr val="dk1"/>
              </a:buClr>
            </a:pPr>
            <a:r>
              <a:rPr lang="cy-GB" dirty="0">
                <a:solidFill>
                  <a:schemeClr val="dk1"/>
                </a:solidFill>
              </a:rPr>
              <a:t>Bydd y platfform yn cynnwys y wybodaeth ganlynol:</a:t>
            </a:r>
          </a:p>
          <a:p>
            <a:pPr lvl="1">
              <a:buClr>
                <a:schemeClr val="dk1"/>
              </a:buClr>
            </a:pPr>
            <a:r>
              <a:rPr lang="cy-GB" dirty="0">
                <a:solidFill>
                  <a:schemeClr val="dk1"/>
                </a:solidFill>
              </a:rPr>
              <a:t>Gwybodaeth ddefnyddiol am bleidleisio</a:t>
            </a:r>
          </a:p>
          <a:p>
            <a:pPr lvl="1">
              <a:buClr>
                <a:schemeClr val="dk1"/>
              </a:buClr>
            </a:pPr>
            <a:r>
              <a:rPr lang="cy-GB" dirty="0">
                <a:solidFill>
                  <a:schemeClr val="dk1"/>
                </a:solidFill>
              </a:rPr>
              <a:t>Hysbysiadau swyddogol</a:t>
            </a:r>
          </a:p>
          <a:p>
            <a:pPr lvl="1">
              <a:buClr>
                <a:schemeClr val="dk1"/>
              </a:buClr>
            </a:pPr>
            <a:r>
              <a:rPr lang="cy-GB" dirty="0">
                <a:solidFill>
                  <a:schemeClr val="dk1"/>
                </a:solidFill>
              </a:rPr>
              <a:t>Cyfeiriad gorsaf bleidleisio ynghyd â gwybodaeth hygyrchedd</a:t>
            </a:r>
          </a:p>
          <a:p>
            <a:pPr lvl="1">
              <a:buClr>
                <a:schemeClr val="dk1"/>
              </a:buClr>
            </a:pPr>
            <a:r>
              <a:rPr lang="cy-GB" dirty="0">
                <a:solidFill>
                  <a:schemeClr val="dk1"/>
                </a:solidFill>
              </a:rPr>
              <a:t>Anerchiadau etholiad</a:t>
            </a:r>
          </a:p>
          <a:p>
            <a:pPr lvl="1">
              <a:buClr>
                <a:schemeClr val="dk1"/>
              </a:buClr>
            </a:pPr>
            <a:endParaRPr lang="cy-GB" dirty="0">
              <a:solidFill>
                <a:schemeClr val="dk1"/>
              </a:solidFill>
            </a:endParaRPr>
          </a:p>
        </p:txBody>
      </p:sp>
      <p:pic>
        <p:nvPicPr>
          <p:cNvPr id="3" name="Picture 2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B06397F1-41E6-5984-025F-60800F42F11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700" y="4510045"/>
            <a:ext cx="1780711" cy="32394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Eich anerchiad etholiad</a:t>
            </a:r>
            <a:endParaRPr dirty="0"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/>
          </a:bodyPr>
          <a:lstStyle/>
          <a:p>
            <a:pPr lvl="0">
              <a:buClr>
                <a:schemeClr val="dk1"/>
              </a:buClr>
            </a:pPr>
            <a:r>
              <a:rPr lang="en-GB" dirty="0">
                <a:solidFill>
                  <a:schemeClr val="dk1"/>
                </a:solidFill>
              </a:rPr>
              <a:t>Mae </a:t>
            </a:r>
            <a:r>
              <a:rPr lang="en-GB" dirty="0" err="1">
                <a:solidFill>
                  <a:schemeClr val="dk1"/>
                </a:solidFill>
              </a:rPr>
              <a:t>gan</a:t>
            </a:r>
            <a:r>
              <a:rPr lang="en-GB" dirty="0">
                <a:solidFill>
                  <a:schemeClr val="dk1"/>
                </a:solidFill>
              </a:rPr>
              <a:t> bob plaid neu </a:t>
            </a:r>
            <a:r>
              <a:rPr lang="en-GB" dirty="0" err="1">
                <a:solidFill>
                  <a:schemeClr val="dk1"/>
                </a:solidFill>
              </a:rPr>
              <a:t>ymgeisydd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unigol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fesul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etholaeth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hawl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i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gael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anerchiad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etholiad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wedi'i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gyhoeddi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ar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Blatfform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Gwybodaeth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Etholiadau</a:t>
            </a:r>
            <a:r>
              <a:rPr lang="en-GB" dirty="0">
                <a:solidFill>
                  <a:schemeClr val="dk1"/>
                </a:solidFill>
              </a:rPr>
              <a:t> Cymru.</a:t>
            </a:r>
          </a:p>
          <a:p>
            <a:pPr lvl="0">
              <a:buClr>
                <a:schemeClr val="dk1"/>
              </a:buClr>
            </a:pPr>
            <a:r>
              <a:rPr lang="en-GB" dirty="0">
                <a:solidFill>
                  <a:schemeClr val="dk1"/>
                </a:solidFill>
              </a:rPr>
              <a:t>Dyma </a:t>
            </a:r>
            <a:r>
              <a:rPr lang="en-GB" dirty="0" err="1">
                <a:solidFill>
                  <a:schemeClr val="dk1"/>
                </a:solidFill>
              </a:rPr>
              <a:t>fersiwn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ar-lein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o'ch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taflen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etholiad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rhadbost</a:t>
            </a:r>
            <a:r>
              <a:rPr lang="en-GB" dirty="0">
                <a:solidFill>
                  <a:schemeClr val="dk1"/>
                </a:solidFill>
              </a:rPr>
              <a:t>.</a:t>
            </a:r>
          </a:p>
          <a:p>
            <a:pPr lvl="0">
              <a:buClr>
                <a:schemeClr val="dk1"/>
              </a:buClr>
            </a:pPr>
            <a:r>
              <a:rPr lang="en-GB" dirty="0" err="1">
                <a:solidFill>
                  <a:schemeClr val="dk1"/>
                </a:solidFill>
              </a:rPr>
              <a:t>Gallwch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gyflwyno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hwn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ar-lein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ond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rhaid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i</a:t>
            </a:r>
            <a:r>
              <a:rPr lang="en-GB" dirty="0">
                <a:solidFill>
                  <a:schemeClr val="dk1"/>
                </a:solidFill>
              </a:rPr>
              <a:t> chi </a:t>
            </a:r>
            <a:r>
              <a:rPr lang="en-GB" dirty="0" err="1">
                <a:solidFill>
                  <a:schemeClr val="dk1"/>
                </a:solidFill>
              </a:rPr>
              <a:t>fod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wedi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cwblhau'r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canlynol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yn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gyntaf</a:t>
            </a:r>
            <a:r>
              <a:rPr lang="en-GB" dirty="0">
                <a:solidFill>
                  <a:schemeClr val="dk1"/>
                </a:solidFill>
              </a:rPr>
              <a:t>:</a:t>
            </a:r>
          </a:p>
          <a:p>
            <a:pPr lvl="1">
              <a:buClr>
                <a:schemeClr val="dk1"/>
              </a:buClr>
            </a:pPr>
            <a:r>
              <a:rPr lang="en-GB" dirty="0" err="1">
                <a:solidFill>
                  <a:schemeClr val="dk1"/>
                </a:solidFill>
              </a:rPr>
              <a:t>cyflwyno'ch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papur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enwebu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i'ch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Swyddog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Canlyniadau</a:t>
            </a:r>
            <a:r>
              <a:rPr lang="en-GB" dirty="0">
                <a:solidFill>
                  <a:schemeClr val="dk1"/>
                </a:solidFill>
              </a:rPr>
              <a:t> a </a:t>
            </a:r>
            <a:r>
              <a:rPr lang="en-GB" dirty="0" err="1">
                <a:solidFill>
                  <a:schemeClr val="dk1"/>
                </a:solidFill>
              </a:rPr>
              <a:t>rhoi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eich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cyfeiriad</a:t>
            </a:r>
            <a:r>
              <a:rPr lang="en-GB" dirty="0">
                <a:solidFill>
                  <a:schemeClr val="dk1"/>
                </a:solidFill>
              </a:rPr>
              <a:t> e-</a:t>
            </a:r>
            <a:r>
              <a:rPr lang="en-GB" dirty="0" err="1">
                <a:solidFill>
                  <a:schemeClr val="dk1"/>
                </a:solidFill>
              </a:rPr>
              <a:t>bost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iddynt</a:t>
            </a:r>
            <a:r>
              <a:rPr lang="en-GB" dirty="0">
                <a:solidFill>
                  <a:schemeClr val="dk1"/>
                </a:solidFill>
              </a:rPr>
              <a:t>.</a:t>
            </a:r>
          </a:p>
          <a:p>
            <a:pPr lvl="1">
              <a:buClr>
                <a:schemeClr val="dk1"/>
              </a:buClr>
            </a:pPr>
            <a:r>
              <a:rPr lang="en-GB" dirty="0" err="1">
                <a:solidFill>
                  <a:schemeClr val="dk1"/>
                </a:solidFill>
              </a:rPr>
              <a:t>cael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cymeradwyaeth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gan</a:t>
            </a:r>
            <a:r>
              <a:rPr lang="en-GB" dirty="0">
                <a:solidFill>
                  <a:schemeClr val="dk1"/>
                </a:solidFill>
              </a:rPr>
              <a:t> y Post </a:t>
            </a:r>
            <a:r>
              <a:rPr lang="en-GB" dirty="0" err="1">
                <a:solidFill>
                  <a:schemeClr val="dk1"/>
                </a:solidFill>
              </a:rPr>
              <a:t>Brenhinol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ar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gyfer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eich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taflen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rhadbost</a:t>
            </a:r>
            <a:r>
              <a:rPr lang="en-GB" dirty="0">
                <a:solidFill>
                  <a:schemeClr val="dk1"/>
                </a:solidFill>
              </a:rPr>
              <a:t>.</a:t>
            </a:r>
          </a:p>
          <a:p>
            <a:pPr lvl="0">
              <a:buClr>
                <a:schemeClr val="dk1"/>
              </a:buClr>
            </a:pPr>
            <a:r>
              <a:rPr lang="en-GB" dirty="0">
                <a:solidFill>
                  <a:schemeClr val="dk1"/>
                </a:solidFill>
              </a:rPr>
              <a:t>Am </a:t>
            </a:r>
            <a:r>
              <a:rPr lang="en-GB" dirty="0" err="1">
                <a:solidFill>
                  <a:schemeClr val="dk1"/>
                </a:solidFill>
              </a:rPr>
              <a:t>ragor</a:t>
            </a:r>
            <a:r>
              <a:rPr lang="en-GB" dirty="0">
                <a:solidFill>
                  <a:schemeClr val="dk1"/>
                </a:solidFill>
              </a:rPr>
              <a:t> o </a:t>
            </a:r>
            <a:r>
              <a:rPr lang="en-GB" dirty="0" err="1">
                <a:solidFill>
                  <a:schemeClr val="dk1"/>
                </a:solidFill>
              </a:rPr>
              <a:t>wybodaeth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ewch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i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>
                <a:hlinkClick r:id="rId3" tooltip="https://weip-cms-test.bwrwpleidlais.cymru/ar-gyfer-ymgeiswyr-ac-asiantiaid/cyflwyno-anerchiad-etholiadol/"/>
              </a:rPr>
              <a:t>https://bwrwpleidlais.cymru/ar-gyfer-ymgeiswyr-ac-asiantiaid/cyflwyno-anerchiad-etholiadol/</a:t>
            </a:r>
            <a:endParaRPr lang="en-GB" dirty="0">
              <a:solidFill>
                <a:schemeClr val="dk1"/>
              </a:solidFill>
            </a:endParaRPr>
          </a:p>
          <a:p>
            <a:pPr lvl="0">
              <a:buClr>
                <a:schemeClr val="dk1"/>
              </a:buClr>
            </a:pPr>
            <a:r>
              <a:rPr lang="en-GB" dirty="0">
                <a:solidFill>
                  <a:schemeClr val="dk1"/>
                </a:solidFill>
              </a:rPr>
              <a:t>Y </a:t>
            </a:r>
            <a:r>
              <a:rPr lang="en-GB" dirty="0" err="1">
                <a:solidFill>
                  <a:schemeClr val="dk1"/>
                </a:solidFill>
              </a:rPr>
              <a:t>dyddiad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cau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cychwynnol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ar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gyfer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cyflwyno'ch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anerchiad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etholiadol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yw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n-GB" dirty="0" err="1">
                <a:solidFill>
                  <a:schemeClr val="dk1"/>
                </a:solidFill>
              </a:rPr>
              <a:t>dydd</a:t>
            </a:r>
            <a:r>
              <a:rPr lang="en-GB" dirty="0">
                <a:solidFill>
                  <a:schemeClr val="dk1"/>
                </a:solidFill>
              </a:rPr>
              <a:t> Mawrth 14 Ebrill 2026.</a:t>
            </a:r>
            <a:endParaRPr dirty="0">
              <a:solidFill>
                <a:schemeClr val="dk1"/>
              </a:solidFill>
            </a:endParaRPr>
          </a:p>
        </p:txBody>
      </p:sp>
      <p:pic>
        <p:nvPicPr>
          <p:cNvPr id="2" name="Picture 1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216E369B-BA5A-48B3-9F27-B33D3666F19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700" y="4510045"/>
            <a:ext cx="1780711" cy="32394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5560227-6372-4728-b24f-a34db682bd56" xsi:nil="true"/>
    <NumberOrderRSC xmlns="f8d95da3-eb50-45e3-91e4-5f50e204e2cd" xsi:nil="true"/>
    <NumberOrder xmlns="f8d95da3-eb50-45e3-91e4-5f50e204e2cd" xsi:nil="true"/>
    <_x0031_ xmlns="f8d95da3-eb50-45e3-91e4-5f50e204e2cd">1</_x0031_>
    <lcf76f155ced4ddcb4097134ff3c332f xmlns="f8d95da3-eb50-45e3-91e4-5f50e204e2cd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EB59033A945394EBBD40A4456170B2E" ma:contentTypeVersion="22" ma:contentTypeDescription="Create a new document." ma:contentTypeScope="" ma:versionID="c6e4e15a0df677d4b19c8362013e2fa5">
  <xsd:schema xmlns:xsd="http://www.w3.org/2001/XMLSchema" xmlns:xs="http://www.w3.org/2001/XMLSchema" xmlns:p="http://schemas.microsoft.com/office/2006/metadata/properties" xmlns:ns2="f8d95da3-eb50-45e3-91e4-5f50e204e2cd" xmlns:ns3="a5560227-6372-4728-b24f-a34db682bd56" targetNamespace="http://schemas.microsoft.com/office/2006/metadata/properties" ma:root="true" ma:fieldsID="3e3ce961af1a5ab3014ebe10b090441a" ns2:_="" ns3:_="">
    <xsd:import namespace="f8d95da3-eb50-45e3-91e4-5f50e204e2cd"/>
    <xsd:import namespace="a5560227-6372-4728-b24f-a34db682bd5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DateTaken" minOccurs="0"/>
                <xsd:element ref="ns2:MediaServiceOCR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_x0031_" minOccurs="0"/>
                <xsd:element ref="ns2:NumberOrder" minOccurs="0"/>
                <xsd:element ref="ns2:NumberOrderRSC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8d95da3-eb50-45e3-91e4-5f50e204e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6162e192-e8ad-41e8-a121-f2d0da07937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x0031_" ma:index="26" nillable="true" ma:displayName="1" ma:default="1" ma:format="Dropdown" ma:indexed="true" ma:internalName="_x0031_" ma:percentage="FALSE">
      <xsd:simpleType>
        <xsd:restriction base="dms:Number"/>
      </xsd:simpleType>
    </xsd:element>
    <xsd:element name="NumberOrder" ma:index="27" nillable="true" ma:displayName="Number Order" ma:format="Dropdown" ma:internalName="NumberOrder" ma:percentage="FALSE">
      <xsd:simpleType>
        <xsd:restriction base="dms:Number"/>
      </xsd:simpleType>
    </xsd:element>
    <xsd:element name="NumberOrderRSC" ma:index="28" nillable="true" ma:displayName="Number Order RSC" ma:description="&#10;" ma:format="Dropdown" ma:internalName="NumberOrderRSC" ma:percentage="FALSE">
      <xsd:simpleType>
        <xsd:restriction base="dms:Number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560227-6372-4728-b24f-a34db682bd5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d682dd6f-2433-473b-892d-9ae04d797905}" ma:internalName="TaxCatchAll" ma:showField="CatchAllData" ma:web="a5560227-6372-4728-b24f-a34db682bd5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28700D8-0996-4233-95FE-E13C415258E9}">
  <ds:schemaRefs>
    <ds:schemaRef ds:uri="http://schemas.microsoft.com/office/2006/metadata/properties"/>
    <ds:schemaRef ds:uri="http://schemas.microsoft.com/office/infopath/2007/PartnerControls"/>
    <ds:schemaRef ds:uri="a5560227-6372-4728-b24f-a34db682bd56"/>
    <ds:schemaRef ds:uri="f8d95da3-eb50-45e3-91e4-5f50e204e2cd"/>
  </ds:schemaRefs>
</ds:datastoreItem>
</file>

<file path=customXml/itemProps2.xml><?xml version="1.0" encoding="utf-8"?>
<ds:datastoreItem xmlns:ds="http://schemas.openxmlformats.org/officeDocument/2006/customXml" ds:itemID="{C7475606-89EA-437A-8DAE-6F196F1C6C8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60218D2-8FD8-4C00-BB81-716FD882636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8d95da3-eb50-45e3-91e4-5f50e204e2cd"/>
    <ds:schemaRef ds:uri="a5560227-6372-4728-b24f-a34db682bd5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156</Words>
  <Application>Microsoft Office PowerPoint</Application>
  <PresentationFormat>On-screen Show (16:9)</PresentationFormat>
  <Paragraphs>17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Arial</vt:lpstr>
      <vt:lpstr>Simple Light</vt:lpstr>
      <vt:lpstr>Platfform Gwybodaeth Etholiadau Cymru</vt:lpstr>
      <vt:lpstr>Eich anerchiad etholiad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Rhydian Fitter</dc:creator>
  <cp:lastModifiedBy>Ellie Chapman</cp:lastModifiedBy>
  <cp:revision>4</cp:revision>
  <dcterms:modified xsi:type="dcterms:W3CDTF">2026-02-19T12:13:09Z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0x010100AEB59033A945394EBBD40A4456170B2E</vt:lpwstr>
  </property>
</Properties>
</file>